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23.fntdata" ContentType="application/x-fontdata"/>
  <Override PartName="/ppt/fonts/font24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3.svg" ContentType="image/svg+xml"/>
  <Override PartName="/ppt/media/image15.svg" ContentType="image/svg+xml"/>
  <Override PartName="/ppt/media/image17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</p:sldIdLst>
  <p:sldSz cx="14630400" cy="8229600"/>
  <p:notesSz cx="8229600" cy="14630400"/>
  <p:embeddedFontLst>
    <p:embeddedFont>
      <p:font typeface="Lora" pitchFamily="34" charset="0"/>
      <p:regular r:id="rId14"/>
      <p:bold r:id="rId15"/>
      <p:italic r:id="rId16"/>
      <p:boldItalic r:id="rId17"/>
    </p:embeddedFont>
    <p:embeddedFont>
      <p:font typeface="Lora" pitchFamily="34" charset="-122"/>
      <p:regular r:id="rId18"/>
    </p:embeddedFont>
    <p:embeddedFont>
      <p:font typeface="Lora" pitchFamily="34" charset="-120"/>
      <p:regular r:id="rId19"/>
    </p:embeddedFont>
    <p:embeddedFont>
      <p:font typeface="Source Sans 3" panose="020B0303030403090204" pitchFamily="34" charset="0"/>
      <p:italic r:id="rId20"/>
    </p:embeddedFont>
    <p:embeddedFont>
      <p:font typeface="Source Sans 3" panose="020B0303030403090204" pitchFamily="34" charset="-122"/>
      <p:italic r:id="rId21"/>
    </p:embeddedFont>
    <p:embeddedFont>
      <p:font typeface="Source Sans 3" panose="020B0303030403090204" pitchFamily="34" charset="-120"/>
      <p:italic r:id="rId22"/>
    </p:embeddedFont>
    <p:embeddedFont>
      <p:font typeface="Source Sans 3" panose="020B0303030403090204"/>
      <p:italic r:id="rId23"/>
    </p:embeddedFont>
    <p:embeddedFont>
      <p:font typeface="Consolas" panose="020B0609020204030204"/>
      <p:regular r:id="rId24"/>
      <p:bold r:id="rId25"/>
      <p:italic r:id="rId26"/>
      <p:boldItalic r:id="rId27"/>
    </p:embeddedFont>
    <p:embeddedFont>
      <p:font typeface="Consolas" panose="020B0609020204030204" pitchFamily="34" charset="-122"/>
      <p:regular r:id="rId28"/>
    </p:embeddedFont>
    <p:embeddedFont>
      <p:font typeface="Consolas" panose="020B0609020204030204" pitchFamily="34" charset="-120"/>
      <p:regular r:id="rId29"/>
    </p:embeddedFont>
    <p:embeddedFont>
      <p:font typeface="Calibri" panose="020F0502020204030204"/>
      <p:regular r:id="rId30"/>
      <p:bold r:id="rId31"/>
      <p:italic r:id="rId32"/>
      <p:boldItalic r:id="rId33"/>
    </p:embeddedFont>
    <p:embeddedFont>
      <p:font typeface="Lora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1E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font" Target="fonts/font24.fntdata"/><Relationship Id="rId36" Type="http://schemas.openxmlformats.org/officeDocument/2006/relationships/font" Target="fonts/font23.fntdata"/><Relationship Id="rId35" Type="http://schemas.openxmlformats.org/officeDocument/2006/relationships/font" Target="fonts/font22.fntdata"/><Relationship Id="rId34" Type="http://schemas.openxmlformats.org/officeDocument/2006/relationships/font" Target="fonts/font21.fntdata"/><Relationship Id="rId33" Type="http://schemas.openxmlformats.org/officeDocument/2006/relationships/font" Target="fonts/font20.fntdata"/><Relationship Id="rId32" Type="http://schemas.openxmlformats.org/officeDocument/2006/relationships/font" Target="fonts/font19.fntdata"/><Relationship Id="rId31" Type="http://schemas.openxmlformats.org/officeDocument/2006/relationships/font" Target="fonts/font18.fntdata"/><Relationship Id="rId30" Type="http://schemas.openxmlformats.org/officeDocument/2006/relationships/font" Target="fonts/font17.fntdata"/><Relationship Id="rId3" Type="http://schemas.openxmlformats.org/officeDocument/2006/relationships/slide" Target="slides/slide1.xml"/><Relationship Id="rId29" Type="http://schemas.openxmlformats.org/officeDocument/2006/relationships/font" Target="fonts/font16.fntdata"/><Relationship Id="rId28" Type="http://schemas.openxmlformats.org/officeDocument/2006/relationships/font" Target="fonts/font15.fntdata"/><Relationship Id="rId27" Type="http://schemas.openxmlformats.org/officeDocument/2006/relationships/font" Target="fonts/font14.fntdata"/><Relationship Id="rId26" Type="http://schemas.openxmlformats.org/officeDocument/2006/relationships/font" Target="fonts/font13.fntdata"/><Relationship Id="rId25" Type="http://schemas.openxmlformats.org/officeDocument/2006/relationships/font" Target="fonts/font12.fntdata"/><Relationship Id="rId24" Type="http://schemas.openxmlformats.org/officeDocument/2006/relationships/font" Target="fonts/font11.fntdata"/><Relationship Id="rId23" Type="http://schemas.openxmlformats.org/officeDocument/2006/relationships/font" Target="fonts/font10.fntdata"/><Relationship Id="rId22" Type="http://schemas.openxmlformats.org/officeDocument/2006/relationships/font" Target="fonts/font9.fntdata"/><Relationship Id="rId21" Type="http://schemas.openxmlformats.org/officeDocument/2006/relationships/font" Target="fonts/font8.fntdata"/><Relationship Id="rId20" Type="http://schemas.openxmlformats.org/officeDocument/2006/relationships/font" Target="fonts/font7.fntdata"/><Relationship Id="rId2" Type="http://schemas.openxmlformats.org/officeDocument/2006/relationships/theme" Target="theme/theme1.xml"/><Relationship Id="rId19" Type="http://schemas.openxmlformats.org/officeDocument/2006/relationships/font" Target="fonts/font6.fntdata"/><Relationship Id="rId18" Type="http://schemas.openxmlformats.org/officeDocument/2006/relationships/font" Target="fonts/font5.fntdata"/><Relationship Id="rId17" Type="http://schemas.openxmlformats.org/officeDocument/2006/relationships/font" Target="fonts/font4.fntdata"/><Relationship Id="rId16" Type="http://schemas.openxmlformats.org/officeDocument/2006/relationships/font" Target="fonts/font3.fntdata"/><Relationship Id="rId15" Type="http://schemas.openxmlformats.org/officeDocument/2006/relationships/font" Target="fonts/font2.fntdata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B0E955-C3DC-47CE-A1FF-904474AA3F37}" type="datetimeFigureOut">
              <a:rPr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489C2-FB01-4FA0-99AF-3F5B4070A1B5}" type="slidenum">
              <a:rPr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9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9" Type="http://schemas.openxmlformats.org/officeDocument/2006/relationships/notesSlide" Target="../notesSlides/notesSlide3.xml"/><Relationship Id="rId18" Type="http://schemas.openxmlformats.org/officeDocument/2006/relationships/slideLayout" Target="../slideLayouts/slideLayout4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17.svg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21669"/>
            <a:ext cx="7468553" cy="21120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Unveiling Customer Insights: A Sentiment Analysis Project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392692"/>
            <a:ext cx="7468553" cy="19151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anose="020B0303030403090204" pitchFamily="34" charset="0"/>
                <a:ea typeface="Source Sans 3" panose="020B0303030403090204" pitchFamily="34" charset="-122"/>
                <a:cs typeface="Source Sans 3" panose="020B0303030403090204" pitchFamily="34" charset="-120"/>
              </a:rPr>
              <a:t>This presentation outlines our journey to build an automated sentiment analysis system, transforming raw customer feedback into actionable insights. Our goal is to empower rapid, data-driven decisions for product and service enhancement.  </a:t>
            </a:r>
            <a:endParaRPr lang="en-US" sz="1850" dirty="0"/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A3630"/>
                </a:solidFill>
                <a:latin typeface="Source Sans 3" panose="020B0303030403090204" pitchFamily="34" charset="0"/>
                <a:ea typeface="Source Sans 3" panose="020B0303030403090204" pitchFamily="34" charset="-122"/>
                <a:cs typeface="Source Sans 3" panose="020B0303030403090204" pitchFamily="34" charset="-120"/>
              </a:rPr>
              <a:t>By: Sajad Ali &amp; Gafar Ali </a:t>
            </a:r>
            <a:endParaRPr lang="en-US" sz="1850" dirty="0"/>
          </a:p>
        </p:txBody>
      </p:sp>
      <p:sp>
        <p:nvSpPr>
          <p:cNvPr id="5" name="Rectangle 4"/>
          <p:cNvSpPr/>
          <p:nvPr/>
        </p:nvSpPr>
        <p:spPr>
          <a:xfrm>
            <a:off x="12547136" y="7607966"/>
            <a:ext cx="2079522" cy="619432"/>
          </a:xfrm>
          <a:prstGeom prst="rect">
            <a:avLst/>
          </a:prstGeom>
          <a:solidFill>
            <a:srgbClr val="FFF1E8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0679" y="681633"/>
            <a:ext cx="10461069" cy="5635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Challenge: Navigating the Deluge of Feedback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670679" y="1748076"/>
            <a:ext cx="3797379" cy="3156466"/>
          </a:xfrm>
          <a:prstGeom prst="roundRect">
            <a:avLst>
              <a:gd name="adj" fmla="val 911"/>
            </a:avLst>
          </a:prstGeom>
          <a:solidFill>
            <a:srgbClr val="F3E7D4"/>
          </a:solidFill>
        </p:spPr>
      </p:sp>
      <p:sp>
        <p:nvSpPr>
          <p:cNvPr id="4" name="Shape 2"/>
          <p:cNvSpPr/>
          <p:nvPr/>
        </p:nvSpPr>
        <p:spPr>
          <a:xfrm>
            <a:off x="862251" y="1939647"/>
            <a:ext cx="574834" cy="574834"/>
          </a:xfrm>
          <a:prstGeom prst="roundRect">
            <a:avLst>
              <a:gd name="adj" fmla="val 15905610"/>
            </a:avLst>
          </a:prstGeom>
          <a:solidFill>
            <a:srgbClr val="38512F"/>
          </a:solidFill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20366" y="2097762"/>
            <a:ext cx="258604" cy="25860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62251" y="2706053"/>
            <a:ext cx="2254568" cy="2818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Problem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62251" y="3179445"/>
            <a:ext cx="3414236" cy="15335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anose="020B0303030403090204" pitchFamily="34" charset="0"/>
                <a:ea typeface="Source Sans 3" panose="020B0303030403090204" pitchFamily="34" charset="-122"/>
                <a:cs typeface="Source Sans 3" panose="020B0303030403090204" pitchFamily="34" charset="-120"/>
              </a:rPr>
              <a:t>The exponential growth of customer reviews and online feedback presents a significant challenge. Manually sifting through this massive volume is inefficient and resource-intensive.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4659630" y="1748076"/>
            <a:ext cx="3797498" cy="3156466"/>
          </a:xfrm>
          <a:prstGeom prst="roundRect">
            <a:avLst>
              <a:gd name="adj" fmla="val 911"/>
            </a:avLst>
          </a:prstGeom>
          <a:solidFill>
            <a:srgbClr val="F3E7D4"/>
          </a:solidFill>
        </p:spPr>
      </p:sp>
      <p:sp>
        <p:nvSpPr>
          <p:cNvPr id="9" name="Shape 6"/>
          <p:cNvSpPr/>
          <p:nvPr/>
        </p:nvSpPr>
        <p:spPr>
          <a:xfrm>
            <a:off x="4851202" y="1939647"/>
            <a:ext cx="574834" cy="574834"/>
          </a:xfrm>
          <a:prstGeom prst="roundRect">
            <a:avLst>
              <a:gd name="adj" fmla="val 15905610"/>
            </a:avLst>
          </a:prstGeom>
          <a:solidFill>
            <a:srgbClr val="38512F"/>
          </a:solidFill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9317" y="2097762"/>
            <a:ext cx="258604" cy="25860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4851202" y="2706053"/>
            <a:ext cx="2254568" cy="2818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Goal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4851202" y="3179445"/>
            <a:ext cx="3414355" cy="12268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anose="020B0303030403090204" pitchFamily="34" charset="0"/>
                <a:ea typeface="Source Sans 3" panose="020B0303030403090204" pitchFamily="34" charset="-122"/>
                <a:cs typeface="Source Sans 3" panose="020B0303030403090204" pitchFamily="34" charset="-120"/>
              </a:rPr>
              <a:t>To develop a robust system that automates the classification of text-based feedback into predefined sentiment categories: Positive, Negative, and Neutral.</a:t>
            </a:r>
            <a:endParaRPr lang="en-US" sz="1500" dirty="0"/>
          </a:p>
        </p:txBody>
      </p:sp>
      <p:sp>
        <p:nvSpPr>
          <p:cNvPr id="13" name="Shape 9"/>
          <p:cNvSpPr/>
          <p:nvPr/>
        </p:nvSpPr>
        <p:spPr>
          <a:xfrm>
            <a:off x="670679" y="5096113"/>
            <a:ext cx="7786449" cy="2236351"/>
          </a:xfrm>
          <a:prstGeom prst="roundRect">
            <a:avLst>
              <a:gd name="adj" fmla="val 1285"/>
            </a:avLst>
          </a:prstGeom>
          <a:solidFill>
            <a:srgbClr val="F3E7D4"/>
          </a:solidFill>
        </p:spPr>
      </p:sp>
      <p:sp>
        <p:nvSpPr>
          <p:cNvPr id="14" name="Shape 10"/>
          <p:cNvSpPr/>
          <p:nvPr/>
        </p:nvSpPr>
        <p:spPr>
          <a:xfrm>
            <a:off x="862251" y="5287685"/>
            <a:ext cx="574834" cy="574834"/>
          </a:xfrm>
          <a:prstGeom prst="roundRect">
            <a:avLst>
              <a:gd name="adj" fmla="val 15905610"/>
            </a:avLst>
          </a:prstGeom>
          <a:solidFill>
            <a:srgbClr val="38512F"/>
          </a:solidFill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0366" y="5445800"/>
            <a:ext cx="258604" cy="258604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862251" y="6054090"/>
            <a:ext cx="2254568" cy="2818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Benefit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862251" y="6527483"/>
            <a:ext cx="7403306" cy="6134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anose="020B0303030403090204" pitchFamily="34" charset="0"/>
                <a:ea typeface="Source Sans 3" panose="020B0303030403090204" pitchFamily="34" charset="-122"/>
                <a:cs typeface="Source Sans 3" panose="020B0303030403090204" pitchFamily="34" charset="-120"/>
              </a:rPr>
              <a:t>Enabling organizations to make swift, informed decisions based on comprehensive sentiment analysis, ultimately leading to improved products and services.</a:t>
            </a:r>
            <a:endParaRPr lang="en-US" sz="1500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2188" y="1748076"/>
            <a:ext cx="5035153" cy="503515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2547136" y="7607966"/>
            <a:ext cx="2079522" cy="619432"/>
          </a:xfrm>
          <a:prstGeom prst="rect">
            <a:avLst/>
          </a:prstGeom>
          <a:solidFill>
            <a:srgbClr val="FFF1E8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572" y="449937"/>
            <a:ext cx="9003506" cy="4812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&amp; Pre-processing: Sculpting Raw Information</a:t>
            </a:r>
            <a:endParaRPr lang="en-US" sz="3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572" y="1360646"/>
            <a:ext cx="4334824" cy="3435172"/>
          </a:xfrm>
          <a:prstGeom prst="rect">
            <a:avLst/>
          </a:prstGeom>
        </p:spPr>
      </p:pic>
      <p:sp>
        <p:nvSpPr>
          <p:cNvPr id="4" name="Text 1"/>
          <p:cNvSpPr/>
          <p:nvPr>
            <p:custDataLst>
              <p:tags r:id="rId2"/>
            </p:custDataLst>
          </p:nvPr>
        </p:nvSpPr>
        <p:spPr>
          <a:xfrm>
            <a:off x="6133862" y="1360646"/>
            <a:ext cx="163592" cy="2044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01</a:t>
            </a:r>
            <a:endParaRPr lang="en-US" sz="1250" dirty="0"/>
          </a:p>
        </p:txBody>
      </p:sp>
      <p:sp>
        <p:nvSpPr>
          <p:cNvPr id="5" name="Shape 2"/>
          <p:cNvSpPr/>
          <p:nvPr>
            <p:custDataLst>
              <p:tags r:id="rId3"/>
            </p:custDataLst>
          </p:nvPr>
        </p:nvSpPr>
        <p:spPr>
          <a:xfrm>
            <a:off x="6133862" y="1350207"/>
            <a:ext cx="7931468" cy="22860"/>
          </a:xfrm>
          <a:prstGeom prst="rect">
            <a:avLst/>
          </a:prstGeom>
          <a:solidFill>
            <a:srgbClr val="38512F"/>
          </a:solidFill>
        </p:spPr>
      </p:sp>
      <p:sp>
        <p:nvSpPr>
          <p:cNvPr id="6" name="Text 3"/>
          <p:cNvSpPr/>
          <p:nvPr>
            <p:custDataLst>
              <p:tags r:id="rId4"/>
            </p:custDataLst>
          </p:nvPr>
        </p:nvSpPr>
        <p:spPr>
          <a:xfrm>
            <a:off x="6133862" y="1743194"/>
            <a:ext cx="2264450" cy="2406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Source: Samples.csv</a:t>
            </a:r>
            <a:endParaRPr lang="en-US" sz="1500" dirty="0"/>
          </a:p>
        </p:txBody>
      </p:sp>
      <p:sp>
        <p:nvSpPr>
          <p:cNvPr id="7" name="Text 4"/>
          <p:cNvSpPr/>
          <p:nvPr>
            <p:custDataLst>
              <p:tags r:id="rId5"/>
            </p:custDataLst>
          </p:nvPr>
        </p:nvSpPr>
        <p:spPr>
          <a:xfrm>
            <a:off x="6134100" y="2147570"/>
            <a:ext cx="7931785" cy="8077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b="1" dirty="0">
                <a:solidFill>
                  <a:srgbClr val="3A3630"/>
                </a:solidFill>
                <a:latin typeface="Source Sans 3" panose="020B0303030403090204"/>
                <a:ea typeface="Source Sans 3" panose="020B0303030403090204" pitchFamily="34" charset="-122"/>
                <a:cs typeface="Source Sans 3" panose="020B0303030403090204" pitchFamily="34" charset="-120"/>
              </a:rPr>
              <a:t>Our analysis leverages customer reviews from the </a:t>
            </a:r>
            <a:r>
              <a:rPr lang="en-US" sz="1400" b="1" dirty="0">
                <a:solidFill>
                  <a:srgbClr val="3A3630"/>
                </a:solidFill>
                <a:highlight>
                  <a:srgbClr val="F1E8DA"/>
                </a:highlight>
                <a:latin typeface="Consolas" panose="020B0609020204030204"/>
                <a:ea typeface="Consolas" panose="020B0609020204030204" pitchFamily="34" charset="-122"/>
                <a:cs typeface="Consolas" panose="020B0609020204030204" pitchFamily="34" charset="-120"/>
              </a:rPr>
              <a:t>Samples.csv</a:t>
            </a:r>
            <a:r>
              <a:rPr lang="en-US" sz="1400" b="1" dirty="0">
                <a:solidFill>
                  <a:srgbClr val="3A3630"/>
                </a:solidFill>
                <a:latin typeface="Source Sans 3" panose="020B0303030403090204"/>
                <a:ea typeface="Source Sans 3" panose="020B0303030403090204" pitchFamily="34" charset="-122"/>
                <a:cs typeface="Source Sans 3" panose="020B0303030403090204" pitchFamily="34" charset="-120"/>
              </a:rPr>
              <a:t> file, a curated dataset designed for sentiment classification.</a:t>
            </a:r>
            <a:endParaRPr lang="en-US" sz="1400" b="1">
              <a:latin typeface="Source Sans 3" panose="020B030303040309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8" name="Text 5"/>
          <p:cNvSpPr/>
          <p:nvPr>
            <p:custDataLst>
              <p:tags r:id="rId6"/>
            </p:custDataLst>
          </p:nvPr>
        </p:nvSpPr>
        <p:spPr>
          <a:xfrm>
            <a:off x="6133862" y="2972276"/>
            <a:ext cx="163592" cy="2044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02</a:t>
            </a:r>
            <a:endParaRPr lang="en-US" sz="1250" dirty="0"/>
          </a:p>
        </p:txBody>
      </p:sp>
      <p:sp>
        <p:nvSpPr>
          <p:cNvPr id="9" name="Shape 6"/>
          <p:cNvSpPr/>
          <p:nvPr>
            <p:custDataLst>
              <p:tags r:id="rId7"/>
            </p:custDataLst>
          </p:nvPr>
        </p:nvSpPr>
        <p:spPr>
          <a:xfrm>
            <a:off x="6133862" y="3227308"/>
            <a:ext cx="7931468" cy="22860"/>
          </a:xfrm>
          <a:prstGeom prst="rect">
            <a:avLst/>
          </a:prstGeom>
          <a:solidFill>
            <a:srgbClr val="38512F"/>
          </a:solidFill>
        </p:spPr>
      </p:sp>
      <p:sp>
        <p:nvSpPr>
          <p:cNvPr id="10" name="Text 7"/>
          <p:cNvSpPr/>
          <p:nvPr>
            <p:custDataLst>
              <p:tags r:id="rId8"/>
            </p:custDataLst>
          </p:nvPr>
        </p:nvSpPr>
        <p:spPr>
          <a:xfrm>
            <a:off x="6133862" y="3354824"/>
            <a:ext cx="2971919" cy="2406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Nature: Review &amp; Sentiment</a:t>
            </a:r>
            <a:endParaRPr lang="en-US" sz="1500" dirty="0"/>
          </a:p>
        </p:txBody>
      </p:sp>
      <p:sp>
        <p:nvSpPr>
          <p:cNvPr id="11" name="Text 8"/>
          <p:cNvSpPr/>
          <p:nvPr>
            <p:custDataLst>
              <p:tags r:id="rId9"/>
            </p:custDataLst>
          </p:nvPr>
        </p:nvSpPr>
        <p:spPr>
          <a:xfrm>
            <a:off x="6133862" y="3759041"/>
            <a:ext cx="7931468" cy="5386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b="1" dirty="0">
                <a:solidFill>
                  <a:srgbClr val="3A3630"/>
                </a:solidFill>
                <a:latin typeface="Source Sans 3" panose="020B0303030403090204"/>
                <a:ea typeface="Source Sans 3" panose="020B0303030403090204" pitchFamily="34" charset="-122"/>
                <a:cs typeface="Source Sans 3" panose="020B0303030403090204" pitchFamily="34" charset="-120"/>
              </a:rPr>
              <a:t>The dataset contains two critical columns: </a:t>
            </a:r>
            <a:r>
              <a:rPr lang="en-US" sz="1400" b="1" dirty="0">
                <a:solidFill>
                  <a:srgbClr val="3A3630"/>
                </a:solidFill>
                <a:highlight>
                  <a:srgbClr val="F1E8DA"/>
                </a:highlight>
                <a:latin typeface="Consolas" panose="020B0609020204030204"/>
                <a:ea typeface="Consolas" panose="020B0609020204030204" pitchFamily="34" charset="-122"/>
                <a:cs typeface="Consolas" panose="020B0609020204030204" pitchFamily="34" charset="-120"/>
              </a:rPr>
              <a:t>review_text</a:t>
            </a:r>
            <a:r>
              <a:rPr lang="en-US" sz="1400" b="1" dirty="0">
                <a:solidFill>
                  <a:srgbClr val="3A3630"/>
                </a:solidFill>
                <a:latin typeface="Source Sans 3" panose="020B0303030403090204"/>
                <a:ea typeface="Source Sans 3" panose="020B0303030403090204" pitchFamily="34" charset="-122"/>
                <a:cs typeface="Source Sans 3" panose="020B0303030403090204" pitchFamily="34" charset="-120"/>
              </a:rPr>
              <a:t> (the raw customer feedback) and </a:t>
            </a:r>
            <a:r>
              <a:rPr lang="en-US" sz="1400" b="1" dirty="0">
                <a:solidFill>
                  <a:srgbClr val="3A3630"/>
                </a:solidFill>
                <a:highlight>
                  <a:srgbClr val="F1E8DA"/>
                </a:highlight>
                <a:latin typeface="Consolas" panose="020B0609020204030204"/>
                <a:ea typeface="Consolas" panose="020B0609020204030204" pitchFamily="34" charset="-122"/>
                <a:cs typeface="Consolas" panose="020B0609020204030204" pitchFamily="34" charset="-120"/>
              </a:rPr>
              <a:t>sentiment</a:t>
            </a:r>
            <a:r>
              <a:rPr lang="en-US" sz="1400" b="1" dirty="0">
                <a:solidFill>
                  <a:srgbClr val="3A3630"/>
                </a:solidFill>
                <a:latin typeface="Source Sans 3" panose="020B0303030403090204"/>
                <a:ea typeface="Source Sans 3" panose="020B0303030403090204" pitchFamily="34" charset="-122"/>
                <a:cs typeface="Source Sans 3" panose="020B0303030403090204" pitchFamily="34" charset="-120"/>
              </a:rPr>
              <a:t> (the assigned label: Positive, Negative, or Neutral).</a:t>
            </a:r>
            <a:endParaRPr lang="en-US" sz="1400" b="1" dirty="0">
              <a:latin typeface="Source Sans 3" panose="020B0303030403090204"/>
            </a:endParaRPr>
          </a:p>
        </p:txBody>
      </p:sp>
      <p:sp>
        <p:nvSpPr>
          <p:cNvPr id="12" name="Text 9"/>
          <p:cNvSpPr/>
          <p:nvPr>
            <p:custDataLst>
              <p:tags r:id="rId10"/>
            </p:custDataLst>
          </p:nvPr>
        </p:nvSpPr>
        <p:spPr>
          <a:xfrm>
            <a:off x="6133862" y="4583906"/>
            <a:ext cx="163592" cy="2044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03</a:t>
            </a:r>
            <a:endParaRPr lang="en-US" sz="1250" dirty="0"/>
          </a:p>
        </p:txBody>
      </p:sp>
      <p:sp>
        <p:nvSpPr>
          <p:cNvPr id="13" name="Shape 10"/>
          <p:cNvSpPr/>
          <p:nvPr>
            <p:custDataLst>
              <p:tags r:id="rId11"/>
            </p:custDataLst>
          </p:nvPr>
        </p:nvSpPr>
        <p:spPr>
          <a:xfrm>
            <a:off x="6133862" y="4838938"/>
            <a:ext cx="7931468" cy="22860"/>
          </a:xfrm>
          <a:prstGeom prst="rect">
            <a:avLst/>
          </a:prstGeom>
          <a:solidFill>
            <a:srgbClr val="38512F"/>
          </a:solidFill>
        </p:spPr>
      </p:sp>
      <p:sp>
        <p:nvSpPr>
          <p:cNvPr id="14" name="Text 11"/>
          <p:cNvSpPr/>
          <p:nvPr>
            <p:custDataLst>
              <p:tags r:id="rId12"/>
            </p:custDataLst>
          </p:nvPr>
        </p:nvSpPr>
        <p:spPr>
          <a:xfrm>
            <a:off x="6133862" y="4966454"/>
            <a:ext cx="3757493" cy="2406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Pre-processing: Cleaning &amp; Normalization</a:t>
            </a:r>
            <a:endParaRPr lang="en-US" sz="1500" dirty="0"/>
          </a:p>
        </p:txBody>
      </p:sp>
      <p:sp>
        <p:nvSpPr>
          <p:cNvPr id="15" name="Text 12"/>
          <p:cNvSpPr/>
          <p:nvPr>
            <p:custDataLst>
              <p:tags r:id="rId13"/>
            </p:custDataLst>
          </p:nvPr>
        </p:nvSpPr>
        <p:spPr>
          <a:xfrm>
            <a:off x="6133862" y="5370671"/>
            <a:ext cx="7931468" cy="5233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b="1" dirty="0">
                <a:solidFill>
                  <a:srgbClr val="3A3630"/>
                </a:solidFill>
                <a:latin typeface="Source Sans 3" panose="020B0303030403090204"/>
                <a:ea typeface="Source Sans 3" panose="020B0303030403090204" pitchFamily="34" charset="-122"/>
                <a:cs typeface="Source Sans 3" panose="020B0303030403090204" pitchFamily="34" charset="-120"/>
              </a:rPr>
              <a:t>To prepare the text for analysis, we performed essential steps: removing punctuation and numbers, lemmatization, and eliminating common stop words.</a:t>
            </a:r>
            <a:endParaRPr lang="en-US" sz="1400" b="1" dirty="0">
              <a:latin typeface="Source Sans 3" panose="020B0303030403090204"/>
            </a:endParaRPr>
          </a:p>
        </p:txBody>
      </p:sp>
      <p:sp>
        <p:nvSpPr>
          <p:cNvPr id="16" name="Text 13"/>
          <p:cNvSpPr/>
          <p:nvPr>
            <p:custDataLst>
              <p:tags r:id="rId14"/>
            </p:custDataLst>
          </p:nvPr>
        </p:nvSpPr>
        <p:spPr>
          <a:xfrm>
            <a:off x="6133862" y="6180296"/>
            <a:ext cx="163592" cy="2044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04</a:t>
            </a:r>
            <a:endParaRPr lang="en-US" sz="1250" dirty="0"/>
          </a:p>
        </p:txBody>
      </p:sp>
      <p:sp>
        <p:nvSpPr>
          <p:cNvPr id="17" name="Shape 14"/>
          <p:cNvSpPr/>
          <p:nvPr>
            <p:custDataLst>
              <p:tags r:id="rId15"/>
            </p:custDataLst>
          </p:nvPr>
        </p:nvSpPr>
        <p:spPr>
          <a:xfrm>
            <a:off x="6133862" y="6435328"/>
            <a:ext cx="7931468" cy="22860"/>
          </a:xfrm>
          <a:prstGeom prst="rect">
            <a:avLst/>
          </a:prstGeom>
          <a:solidFill>
            <a:srgbClr val="38512F"/>
          </a:solidFill>
        </p:spPr>
      </p:sp>
      <p:sp>
        <p:nvSpPr>
          <p:cNvPr id="18" name="Text 15"/>
          <p:cNvSpPr/>
          <p:nvPr>
            <p:custDataLst>
              <p:tags r:id="rId16"/>
            </p:custDataLst>
          </p:nvPr>
        </p:nvSpPr>
        <p:spPr>
          <a:xfrm>
            <a:off x="6133862" y="6562844"/>
            <a:ext cx="2393037" cy="2406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Feature Extraction: TF-IDF</a:t>
            </a:r>
            <a:endParaRPr lang="en-US" sz="1500" dirty="0"/>
          </a:p>
        </p:txBody>
      </p:sp>
      <p:sp>
        <p:nvSpPr>
          <p:cNvPr id="19" name="Text 16"/>
          <p:cNvSpPr/>
          <p:nvPr>
            <p:custDataLst>
              <p:tags r:id="rId17"/>
            </p:custDataLst>
          </p:nvPr>
        </p:nvSpPr>
        <p:spPr>
          <a:xfrm>
            <a:off x="6133862" y="6967061"/>
            <a:ext cx="7931468" cy="5233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b="1" dirty="0">
                <a:solidFill>
                  <a:srgbClr val="3A3630"/>
                </a:solidFill>
                <a:latin typeface="Source Sans 3" panose="020B0303030403090204"/>
                <a:ea typeface="Source Sans 3" panose="020B0303030403090204" pitchFamily="34" charset="-122"/>
                <a:cs typeface="Source Sans 3" panose="020B0303030403090204" pitchFamily="34" charset="-120"/>
              </a:rPr>
              <a:t>Text data was transformed into a numerical format using the powerful TF-IDF (Term Frequency–Inverse Document Frequency) technique, crucial for machine learning models.</a:t>
            </a:r>
            <a:endParaRPr lang="en-US" sz="1400" b="1" dirty="0">
              <a:latin typeface="Source Sans 3" panose="020B0303030403090204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2547136" y="7607966"/>
            <a:ext cx="2079522" cy="619432"/>
          </a:xfrm>
          <a:prstGeom prst="rect">
            <a:avLst/>
          </a:prstGeom>
          <a:solidFill>
            <a:srgbClr val="FFF1E8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2704" y="537805"/>
            <a:ext cx="7778591" cy="11472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Modeling Approaches: A Comparative Study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82704" y="1977628"/>
            <a:ext cx="7778591" cy="62388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anose="020B0303030403090204" pitchFamily="34" charset="0"/>
                <a:ea typeface="Source Sans 3" panose="020B0303030403090204" pitchFamily="34" charset="-122"/>
                <a:cs typeface="Source Sans 3" panose="020B0303030403090204" pitchFamily="34" charset="-120"/>
              </a:rPr>
              <a:t>We explored a range of established machine learning algorithms to identify the most suitable candidate for our sentiment analysis task.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82704" y="3113484"/>
            <a:ext cx="3791783" cy="2357318"/>
          </a:xfrm>
          <a:prstGeom prst="roundRect">
            <a:avLst>
              <a:gd name="adj" fmla="val 4655"/>
            </a:avLst>
          </a:prstGeom>
          <a:solidFill>
            <a:srgbClr val="FEF5E7"/>
          </a:solidFill>
        </p:spPr>
      </p:sp>
      <p:sp>
        <p:nvSpPr>
          <p:cNvPr id="6" name="Shape 3"/>
          <p:cNvSpPr/>
          <p:nvPr/>
        </p:nvSpPr>
        <p:spPr>
          <a:xfrm>
            <a:off x="682704" y="3090624"/>
            <a:ext cx="3791783" cy="91440"/>
          </a:xfrm>
          <a:prstGeom prst="roundRect">
            <a:avLst>
              <a:gd name="adj" fmla="val 32001"/>
            </a:avLst>
          </a:prstGeom>
          <a:solidFill>
            <a:srgbClr val="38512F"/>
          </a:solidFill>
        </p:spPr>
      </p:sp>
      <p:sp>
        <p:nvSpPr>
          <p:cNvPr id="7" name="Shape 4"/>
          <p:cNvSpPr/>
          <p:nvPr/>
        </p:nvSpPr>
        <p:spPr>
          <a:xfrm>
            <a:off x="2285940" y="2820948"/>
            <a:ext cx="585192" cy="585192"/>
          </a:xfrm>
          <a:prstGeom prst="roundRect">
            <a:avLst>
              <a:gd name="adj" fmla="val 156256"/>
            </a:avLst>
          </a:prstGeom>
          <a:solidFill>
            <a:srgbClr val="38512F"/>
          </a:solidFill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1439" y="2996446"/>
            <a:ext cx="234077" cy="23407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00589" y="3601164"/>
            <a:ext cx="2294930" cy="2869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Logistic Regression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900589" y="4005143"/>
            <a:ext cx="3356015" cy="12477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anose="020B0303030403090204" pitchFamily="34" charset="0"/>
                <a:ea typeface="Source Sans 3" panose="020B0303030403090204" pitchFamily="34" charset="-122"/>
                <a:cs typeface="Source Sans 3" panose="020B0303030403090204" pitchFamily="34" charset="-120"/>
              </a:rPr>
              <a:t>A fundamental linear model, often serving as a strong baseline for classification tasks due to its simplicity and interpretability.</a:t>
            </a:r>
            <a:endParaRPr lang="en-US" sz="1500" dirty="0"/>
          </a:p>
        </p:txBody>
      </p:sp>
      <p:sp>
        <p:nvSpPr>
          <p:cNvPr id="11" name="Shape 7"/>
          <p:cNvSpPr/>
          <p:nvPr/>
        </p:nvSpPr>
        <p:spPr>
          <a:xfrm>
            <a:off x="4669512" y="3113484"/>
            <a:ext cx="3791783" cy="2357318"/>
          </a:xfrm>
          <a:prstGeom prst="roundRect">
            <a:avLst>
              <a:gd name="adj" fmla="val 4655"/>
            </a:avLst>
          </a:prstGeom>
          <a:solidFill>
            <a:srgbClr val="FEF5E7"/>
          </a:solidFill>
        </p:spPr>
      </p:sp>
      <p:sp>
        <p:nvSpPr>
          <p:cNvPr id="12" name="Shape 8"/>
          <p:cNvSpPr/>
          <p:nvPr/>
        </p:nvSpPr>
        <p:spPr>
          <a:xfrm>
            <a:off x="4669512" y="3090624"/>
            <a:ext cx="3791783" cy="91440"/>
          </a:xfrm>
          <a:prstGeom prst="roundRect">
            <a:avLst>
              <a:gd name="adj" fmla="val 32001"/>
            </a:avLst>
          </a:prstGeom>
          <a:solidFill>
            <a:srgbClr val="38512F"/>
          </a:solidFill>
        </p:spPr>
      </p:sp>
      <p:sp>
        <p:nvSpPr>
          <p:cNvPr id="13" name="Shape 9"/>
          <p:cNvSpPr/>
          <p:nvPr/>
        </p:nvSpPr>
        <p:spPr>
          <a:xfrm>
            <a:off x="6272748" y="2820948"/>
            <a:ext cx="585192" cy="585192"/>
          </a:xfrm>
          <a:prstGeom prst="roundRect">
            <a:avLst>
              <a:gd name="adj" fmla="val 156256"/>
            </a:avLst>
          </a:prstGeom>
          <a:solidFill>
            <a:srgbClr val="38512F"/>
          </a:solidFill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48246" y="2996446"/>
            <a:ext cx="234077" cy="23407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4887397" y="3601164"/>
            <a:ext cx="2611755" cy="2869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Multinomial Naive Bayes</a:t>
            </a:r>
            <a:endParaRPr lang="en-US" sz="1800" dirty="0"/>
          </a:p>
        </p:txBody>
      </p:sp>
      <p:sp>
        <p:nvSpPr>
          <p:cNvPr id="16" name="Text 11"/>
          <p:cNvSpPr/>
          <p:nvPr/>
        </p:nvSpPr>
        <p:spPr>
          <a:xfrm>
            <a:off x="4887397" y="4005143"/>
            <a:ext cx="3356015" cy="12477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anose="020B0303030403090204" pitchFamily="34" charset="0"/>
                <a:ea typeface="Source Sans 3" panose="020B0303030403090204" pitchFamily="34" charset="-122"/>
                <a:cs typeface="Source Sans 3" panose="020B0303030403090204" pitchFamily="34" charset="-120"/>
              </a:rPr>
              <a:t>Particularly effective for text classification, this probabilistic algorithm assumes feature independence given the class.</a:t>
            </a:r>
            <a:endParaRPr lang="en-US" sz="1500" dirty="0"/>
          </a:p>
        </p:txBody>
      </p:sp>
      <p:sp>
        <p:nvSpPr>
          <p:cNvPr id="17" name="Shape 12"/>
          <p:cNvSpPr/>
          <p:nvPr/>
        </p:nvSpPr>
        <p:spPr>
          <a:xfrm>
            <a:off x="682704" y="5958364"/>
            <a:ext cx="7778591" cy="1733431"/>
          </a:xfrm>
          <a:prstGeom prst="roundRect">
            <a:avLst>
              <a:gd name="adj" fmla="val 6330"/>
            </a:avLst>
          </a:prstGeom>
          <a:solidFill>
            <a:srgbClr val="FEF5E7"/>
          </a:solidFill>
        </p:spPr>
      </p:sp>
      <p:sp>
        <p:nvSpPr>
          <p:cNvPr id="18" name="Shape 13"/>
          <p:cNvSpPr/>
          <p:nvPr/>
        </p:nvSpPr>
        <p:spPr>
          <a:xfrm>
            <a:off x="682704" y="5935504"/>
            <a:ext cx="7778591" cy="91440"/>
          </a:xfrm>
          <a:prstGeom prst="roundRect">
            <a:avLst>
              <a:gd name="adj" fmla="val 32001"/>
            </a:avLst>
          </a:prstGeom>
          <a:solidFill>
            <a:srgbClr val="38512F"/>
          </a:solidFill>
        </p:spPr>
      </p:sp>
      <p:sp>
        <p:nvSpPr>
          <p:cNvPr id="19" name="Shape 14"/>
          <p:cNvSpPr/>
          <p:nvPr/>
        </p:nvSpPr>
        <p:spPr>
          <a:xfrm>
            <a:off x="4279404" y="5665827"/>
            <a:ext cx="585192" cy="585192"/>
          </a:xfrm>
          <a:prstGeom prst="roundRect">
            <a:avLst>
              <a:gd name="adj" fmla="val 156256"/>
            </a:avLst>
          </a:prstGeom>
          <a:solidFill>
            <a:srgbClr val="38512F"/>
          </a:solidFill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54902" y="5841325"/>
            <a:ext cx="234077" cy="234077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00589" y="6446044"/>
            <a:ext cx="2663547" cy="2869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Random Forest Classifier</a:t>
            </a:r>
            <a:endParaRPr lang="en-US" sz="1800" dirty="0"/>
          </a:p>
        </p:txBody>
      </p:sp>
      <p:sp>
        <p:nvSpPr>
          <p:cNvPr id="22" name="Text 16"/>
          <p:cNvSpPr/>
          <p:nvPr/>
        </p:nvSpPr>
        <p:spPr>
          <a:xfrm>
            <a:off x="900589" y="6850023"/>
            <a:ext cx="7342823" cy="62388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anose="020B0303030403090204" pitchFamily="34" charset="0"/>
                <a:ea typeface="Source Sans 3" panose="020B0303030403090204" pitchFamily="34" charset="-122"/>
                <a:cs typeface="Source Sans 3" panose="020B0303030403090204" pitchFamily="34" charset="-120"/>
              </a:rPr>
              <a:t>An ensemble method that combines multiple decision trees to improve accuracy and reduce overfitting, offering robust performance.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594836"/>
            <a:ext cx="11159133" cy="6361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Optimizing Performance: The Path to Precision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57118" y="1771501"/>
            <a:ext cx="6294239" cy="2412563"/>
          </a:xfrm>
          <a:prstGeom prst="roundRect">
            <a:avLst>
              <a:gd name="adj" fmla="val 6064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26638" y="1798796"/>
            <a:ext cx="121920" cy="2412563"/>
          </a:xfrm>
          <a:prstGeom prst="roundRect">
            <a:avLst>
              <a:gd name="adj" fmla="val 26617"/>
            </a:avLst>
          </a:prstGeom>
          <a:solidFill>
            <a:srgbClr val="38512F"/>
          </a:solidFill>
        </p:spPr>
      </p:sp>
      <p:sp>
        <p:nvSpPr>
          <p:cNvPr id="5" name="Text 3"/>
          <p:cNvSpPr/>
          <p:nvPr/>
        </p:nvSpPr>
        <p:spPr>
          <a:xfrm>
            <a:off x="1095375" y="2045613"/>
            <a:ext cx="5201960" cy="3181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Hyperparameter Tuning with GridSearchCV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095375" y="2580084"/>
            <a:ext cx="5709166" cy="13844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anose="020B0303030403090204" pitchFamily="34" charset="0"/>
                <a:ea typeface="Source Sans 3" panose="020B0303030403090204" pitchFamily="34" charset="-122"/>
                <a:cs typeface="Source Sans 3" panose="020B0303030403090204" pitchFamily="34" charset="-120"/>
              </a:rPr>
              <a:t>To achieve peak performance, we applied </a:t>
            </a:r>
            <a:r>
              <a:rPr lang="en-US" sz="1700" b="1" dirty="0">
                <a:solidFill>
                  <a:srgbClr val="3A3630"/>
                </a:solidFill>
                <a:latin typeface="Source Sans 3" panose="020B0303030403090204" pitchFamily="34" charset="0"/>
                <a:ea typeface="Source Sans 3" panose="020B0303030403090204" pitchFamily="34" charset="-122"/>
                <a:cs typeface="Source Sans 3" panose="020B0303030403090204" pitchFamily="34" charset="-120"/>
              </a:rPr>
              <a:t>GridSearchCV</a:t>
            </a:r>
            <a:r>
              <a:rPr lang="en-US" sz="1700" dirty="0">
                <a:solidFill>
                  <a:srgbClr val="3A3630"/>
                </a:solidFill>
                <a:latin typeface="Source Sans 3" panose="020B0303030403090204" pitchFamily="34" charset="0"/>
                <a:ea typeface="Source Sans 3" panose="020B0303030403090204" pitchFamily="34" charset="-122"/>
                <a:cs typeface="Source Sans 3" panose="020B0303030403090204" pitchFamily="34" charset="-120"/>
              </a:rPr>
              <a:t> on our best-performing baseline model. This systematic approach explores various combinations of hyperparameters to identify the optimal configuration.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7118" y="4454723"/>
            <a:ext cx="6294239" cy="6922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anose="020B0303030403090204" pitchFamily="34" charset="0"/>
                <a:ea typeface="Source Sans 3" panose="020B0303030403090204" pitchFamily="34" charset="-122"/>
                <a:cs typeface="Source Sans 3" panose="020B0303030403090204" pitchFamily="34" charset="-120"/>
              </a:rPr>
              <a:t>After thorough optimization, the </a:t>
            </a:r>
            <a:r>
              <a:rPr lang="en-US" sz="1700" b="1" dirty="0">
                <a:solidFill>
                  <a:srgbClr val="3A3630"/>
                </a:solidFill>
                <a:latin typeface="Source Sans 3" panose="020B0303030403090204" pitchFamily="34" charset="0"/>
                <a:ea typeface="Source Sans 3" panose="020B0303030403090204" pitchFamily="34" charset="-122"/>
                <a:cs typeface="Source Sans 3" panose="020B0303030403090204" pitchFamily="34" charset="-120"/>
              </a:rPr>
              <a:t>Random Forest Classifier</a:t>
            </a:r>
            <a:r>
              <a:rPr lang="en-US" sz="1700" dirty="0">
                <a:solidFill>
                  <a:srgbClr val="3A3630"/>
                </a:solidFill>
                <a:latin typeface="Source Sans 3" panose="020B0303030403090204" pitchFamily="34" charset="0"/>
                <a:ea typeface="Source Sans 3" panose="020B0303030403090204" pitchFamily="34" charset="-122"/>
                <a:cs typeface="Source Sans 3" panose="020B0303030403090204" pitchFamily="34" charset="-120"/>
              </a:rPr>
              <a:t> emerged as the superior model for sentiment prediction.</a:t>
            </a:r>
            <a:endParaRPr lang="en-US" sz="17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37290" y="1798796"/>
            <a:ext cx="6294239" cy="62942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79847"/>
            <a:ext cx="12954952" cy="14080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Final Model &amp; Accuracy: A Triumph in Classification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269872"/>
            <a:ext cx="12954952" cy="21121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600"/>
              </a:lnSpc>
              <a:buNone/>
            </a:pPr>
            <a:r>
              <a:rPr lang="en-US" sz="133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65.55%</a:t>
            </a:r>
            <a:endParaRPr lang="en-US" sz="13300" dirty="0"/>
          </a:p>
        </p:txBody>
      </p:sp>
      <p:sp>
        <p:nvSpPr>
          <p:cNvPr id="4" name="Text 2"/>
          <p:cNvSpPr/>
          <p:nvPr/>
        </p:nvSpPr>
        <p:spPr>
          <a:xfrm>
            <a:off x="837724" y="4372306"/>
            <a:ext cx="12954952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anose="020B0303030403090204" pitchFamily="34" charset="0"/>
                <a:ea typeface="Source Sans 3" panose="020B0303030403090204" pitchFamily="34" charset="-122"/>
                <a:cs typeface="Source Sans 3" panose="020B0303030403090204" pitchFamily="34" charset="-120"/>
              </a:rPr>
              <a:t>Through rigorous testing and optimization, our </a:t>
            </a:r>
            <a:r>
              <a:rPr lang="en-US" sz="1850" b="1" dirty="0">
                <a:solidFill>
                  <a:srgbClr val="3A3630"/>
                </a:solidFill>
                <a:latin typeface="Source Sans 3" panose="020B0303030403090204" pitchFamily="34" charset="0"/>
                <a:ea typeface="Source Sans 3" panose="020B0303030403090204" pitchFamily="34" charset="-122"/>
                <a:cs typeface="Source Sans 3" panose="020B0303030403090204" pitchFamily="34" charset="-120"/>
              </a:rPr>
              <a:t>Tuned Random Forest Classifier</a:t>
            </a:r>
            <a:r>
              <a:rPr lang="en-US" sz="1850" dirty="0">
                <a:solidFill>
                  <a:srgbClr val="3A3630"/>
                </a:solidFill>
                <a:latin typeface="Source Sans 3" panose="020B0303030403090204" pitchFamily="34" charset="0"/>
                <a:ea typeface="Source Sans 3" panose="020B0303030403090204" pitchFamily="34" charset="-122"/>
                <a:cs typeface="Source Sans 3" panose="020B0303030403090204" pitchFamily="34" charset="-120"/>
              </a:rPr>
              <a:t> achieved an impressive accuracy score, demonstrating its capability to reliably classify sentiment.</a:t>
            </a:r>
            <a:endParaRPr lang="en-US" sz="1850" dirty="0"/>
          </a:p>
        </p:txBody>
      </p:sp>
      <p:sp>
        <p:nvSpPr>
          <p:cNvPr id="5" name="Shape 3"/>
          <p:cNvSpPr/>
          <p:nvPr/>
        </p:nvSpPr>
        <p:spPr>
          <a:xfrm>
            <a:off x="881969" y="5409225"/>
            <a:ext cx="11822906" cy="299204"/>
          </a:xfrm>
          <a:prstGeom prst="roundRect">
            <a:avLst>
              <a:gd name="adj" fmla="val 12001"/>
            </a:avLst>
          </a:prstGeom>
          <a:solidFill>
            <a:srgbClr val="F3E7D4"/>
          </a:solidFill>
        </p:spPr>
      </p:sp>
      <p:sp>
        <p:nvSpPr>
          <p:cNvPr id="6" name="Shape 4"/>
          <p:cNvSpPr/>
          <p:nvPr/>
        </p:nvSpPr>
        <p:spPr>
          <a:xfrm>
            <a:off x="882015" y="5408295"/>
            <a:ext cx="6837680" cy="299720"/>
          </a:xfrm>
          <a:prstGeom prst="roundRect">
            <a:avLst>
              <a:gd name="adj" fmla="val 12001"/>
            </a:avLst>
          </a:prstGeom>
          <a:solidFill>
            <a:srgbClr val="38512F"/>
          </a:solidFill>
        </p:spPr>
      </p:sp>
      <p:sp>
        <p:nvSpPr>
          <p:cNvPr id="7" name="Text 5"/>
          <p:cNvSpPr/>
          <p:nvPr/>
        </p:nvSpPr>
        <p:spPr>
          <a:xfrm>
            <a:off x="12884302" y="5409225"/>
            <a:ext cx="1306580" cy="3876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3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65.55%</a:t>
            </a:r>
            <a:endParaRPr lang="en-US" sz="2350" dirty="0"/>
          </a:p>
        </p:txBody>
      </p:sp>
      <p:sp>
        <p:nvSpPr>
          <p:cNvPr id="8" name="Text 6"/>
          <p:cNvSpPr/>
          <p:nvPr/>
        </p:nvSpPr>
        <p:spPr>
          <a:xfrm>
            <a:off x="837724" y="6302481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Best Final Accuracy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881969" y="6650535"/>
            <a:ext cx="12954952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anose="020B0303030403090204" pitchFamily="34" charset="0"/>
                <a:ea typeface="Source Sans 3" panose="020B0303030403090204" pitchFamily="34" charset="-122"/>
                <a:cs typeface="Source Sans 3" panose="020B0303030403090204" pitchFamily="34" charset="-120"/>
              </a:rPr>
              <a:t>Our optimized model delivers a high level of precision in sentiment prediction.</a:t>
            </a:r>
            <a:endParaRPr lang="en-US" sz="1850" dirty="0"/>
          </a:p>
        </p:txBody>
      </p:sp>
      <p:sp>
        <p:nvSpPr>
          <p:cNvPr id="13" name="Rectangle 12"/>
          <p:cNvSpPr/>
          <p:nvPr/>
        </p:nvSpPr>
        <p:spPr>
          <a:xfrm>
            <a:off x="12547136" y="7607966"/>
            <a:ext cx="2079522" cy="619432"/>
          </a:xfrm>
          <a:prstGeom prst="rect">
            <a:avLst/>
          </a:prstGeom>
          <a:solidFill>
            <a:srgbClr val="FFF1E8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3030" y="340162"/>
            <a:ext cx="4078248" cy="3638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 &amp; Future Horizons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433030" y="1013222"/>
            <a:ext cx="4587954" cy="2911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Practical Application: Real-time Sentiment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433030" y="1428036"/>
            <a:ext cx="6731318" cy="49900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3A3630"/>
                </a:solidFill>
                <a:latin typeface="Source Sans 3" panose="020B0303030403090204"/>
                <a:ea typeface="Source Sans 3" panose="020B0303030403090204" pitchFamily="34" charset="-122"/>
                <a:cs typeface="Source Sans 3" panose="020B0303030403090204" pitchFamily="34" charset="-120"/>
              </a:rPr>
              <a:t>The final model provides a user-friendly interface, capable of receiving new manual review inputs and instantly predicting their sentiment. This allows for immediate action and response.</a:t>
            </a:r>
            <a:endParaRPr lang="en-US" sz="1200" b="1" dirty="0">
              <a:latin typeface="Source Sans 3" panose="020B0303030403090204"/>
            </a:endParaRPr>
          </a:p>
        </p:txBody>
      </p:sp>
      <p:sp>
        <p:nvSpPr>
          <p:cNvPr id="5" name="Text 3"/>
          <p:cNvSpPr/>
          <p:nvPr/>
        </p:nvSpPr>
        <p:spPr>
          <a:xfrm>
            <a:off x="433030" y="2053110"/>
            <a:ext cx="6731318" cy="7497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3A3630"/>
                </a:solidFill>
                <a:latin typeface="Source Sans 3" panose="020B0303030403090204"/>
                <a:ea typeface="Source Sans 3" panose="020B0303030403090204" pitchFamily="34" charset="-122"/>
                <a:cs typeface="Source Sans 3" panose="020B0303030403090204" pitchFamily="34" charset="-120"/>
              </a:rPr>
              <a:t>This project successfully established an automated, highly accurate sentiment analysis system, transforming raw feedback into strategic business intelligence.</a:t>
            </a:r>
            <a:endParaRPr lang="en-US" sz="1200">
              <a:latin typeface="Source Sans 3" panose="020B0303030403090204"/>
            </a:endParaRPr>
          </a:p>
        </p:txBody>
      </p:sp>
      <p:sp>
        <p:nvSpPr>
          <p:cNvPr id="6" name="Shape 4"/>
          <p:cNvSpPr/>
          <p:nvPr/>
        </p:nvSpPr>
        <p:spPr>
          <a:xfrm>
            <a:off x="202717" y="2798506"/>
            <a:ext cx="7218014" cy="1104888"/>
          </a:xfrm>
          <a:prstGeom prst="roundRect">
            <a:avLst>
              <a:gd name="adj" fmla="val 39547"/>
            </a:avLst>
          </a:prstGeom>
          <a:solidFill>
            <a:srgbClr val="F3E7D4"/>
          </a:solidFill>
        </p:spPr>
      </p:sp>
      <p:sp>
        <p:nvSpPr>
          <p:cNvPr id="7" name="Text 5"/>
          <p:cNvSpPr/>
          <p:nvPr/>
        </p:nvSpPr>
        <p:spPr>
          <a:xfrm>
            <a:off x="562398" y="2981206"/>
            <a:ext cx="1455658" cy="1819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3A3630"/>
                </a:solidFill>
                <a:latin typeface="Lora"/>
                <a:ea typeface="Lora" pitchFamily="34" charset="-122"/>
                <a:cs typeface="Lora" pitchFamily="34" charset="-120"/>
              </a:rPr>
              <a:t>Expand Dataset</a:t>
            </a:r>
            <a:endParaRPr lang="en-US" sz="1100" b="1" dirty="0">
              <a:latin typeface="Lora"/>
            </a:endParaRPr>
          </a:p>
        </p:txBody>
      </p:sp>
      <p:sp>
        <p:nvSpPr>
          <p:cNvPr id="8" name="Text 6"/>
          <p:cNvSpPr/>
          <p:nvPr/>
        </p:nvSpPr>
        <p:spPr>
          <a:xfrm>
            <a:off x="562398" y="3345833"/>
            <a:ext cx="6601893" cy="3896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3A3630"/>
                </a:solidFill>
                <a:latin typeface="Source Sans 3" panose="020B0303030403090204"/>
                <a:ea typeface="Source Sans 3" panose="020B0303030403090204" pitchFamily="34" charset="-122"/>
                <a:cs typeface="Source Sans 3" panose="020B0303030403090204" pitchFamily="34" charset="-120"/>
              </a:rPr>
              <a:t>Integrate more diverse and larger datasets to further enhance model generalization and robustness.</a:t>
            </a:r>
            <a:endParaRPr lang="en-US" sz="1200" b="1">
              <a:latin typeface="Source Sans 3" panose="020B0303030403090204"/>
            </a:endParaRPr>
          </a:p>
        </p:txBody>
      </p:sp>
      <p:sp>
        <p:nvSpPr>
          <p:cNvPr id="9" name="Shape 7"/>
          <p:cNvSpPr/>
          <p:nvPr/>
        </p:nvSpPr>
        <p:spPr>
          <a:xfrm>
            <a:off x="202717" y="4115591"/>
            <a:ext cx="7218014" cy="1317518"/>
          </a:xfrm>
          <a:prstGeom prst="roundRect">
            <a:avLst>
              <a:gd name="adj" fmla="val 31299"/>
            </a:avLst>
          </a:prstGeom>
          <a:solidFill>
            <a:srgbClr val="F3E7D4"/>
          </a:solidFill>
        </p:spPr>
      </p:sp>
      <p:sp>
        <p:nvSpPr>
          <p:cNvPr id="10" name="Text 8"/>
          <p:cNvSpPr/>
          <p:nvPr/>
        </p:nvSpPr>
        <p:spPr>
          <a:xfrm>
            <a:off x="429662" y="4268794"/>
            <a:ext cx="2447502" cy="3146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b="1" dirty="0">
                <a:solidFill>
                  <a:srgbClr val="3A3630"/>
                </a:solidFill>
                <a:latin typeface="Lora"/>
                <a:ea typeface="Lora" pitchFamily="34" charset="-122"/>
                <a:cs typeface="Lora" pitchFamily="34" charset="-120"/>
              </a:rPr>
              <a:t>Deep Learning Exploration</a:t>
            </a:r>
            <a:endParaRPr lang="en-US" sz="1200" b="1" dirty="0">
              <a:latin typeface="Lora"/>
            </a:endParaRPr>
          </a:p>
        </p:txBody>
      </p:sp>
      <p:sp>
        <p:nvSpPr>
          <p:cNvPr id="11" name="Text 9"/>
          <p:cNvSpPr/>
          <p:nvPr/>
        </p:nvSpPr>
        <p:spPr>
          <a:xfrm>
            <a:off x="414914" y="4589177"/>
            <a:ext cx="6483906" cy="3957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3A3630"/>
                </a:solidFill>
                <a:latin typeface="Source Sans 3" panose="020B0303030403090204"/>
                <a:ea typeface="Source Sans 3" panose="020B0303030403090204" pitchFamily="34" charset="-122"/>
                <a:cs typeface="Source Sans 3" panose="020B0303030403090204" pitchFamily="34" charset="-120"/>
              </a:rPr>
              <a:t>Experiment with advanced Deep Learning techniques (e.g., LSTMs, Transformers) to potentially achieve even higher levels of accuracy and nuanced understanding.</a:t>
            </a:r>
            <a:endParaRPr lang="en-US" sz="1200" b="1">
              <a:latin typeface="Source Sans 3" panose="020B0303030403090204"/>
            </a:endParaRPr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01375" y="1295261"/>
            <a:ext cx="6731318" cy="6937796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483.4844881889764,&quot;left&quot;:482.98125984251965,&quot;top&quot;:106.31551181102361,&quot;width&quot;:624.5687401574803}"/>
</p:tagLst>
</file>

<file path=ppt/tags/tag10.xml><?xml version="1.0" encoding="utf-8"?>
<p:tagLst xmlns:p="http://schemas.openxmlformats.org/presentationml/2006/main">
  <p:tag name="KSO_WM_DIAGRAM_VIRTUALLY_FRAME" val="{&quot;height&quot;:483.4844881889764,&quot;left&quot;:482.98125984251965,&quot;top&quot;:106.31551181102361,&quot;width&quot;:624.5687401574803}"/>
</p:tagLst>
</file>

<file path=ppt/tags/tag11.xml><?xml version="1.0" encoding="utf-8"?>
<p:tagLst xmlns:p="http://schemas.openxmlformats.org/presentationml/2006/main">
  <p:tag name="KSO_WM_DIAGRAM_VIRTUALLY_FRAME" val="{&quot;height&quot;:483.4844881889764,&quot;left&quot;:482.98125984251965,&quot;top&quot;:106.31551181102361,&quot;width&quot;:624.5687401574803}"/>
</p:tagLst>
</file>

<file path=ppt/tags/tag12.xml><?xml version="1.0" encoding="utf-8"?>
<p:tagLst xmlns:p="http://schemas.openxmlformats.org/presentationml/2006/main">
  <p:tag name="KSO_WM_DIAGRAM_VIRTUALLY_FRAME" val="{&quot;height&quot;:483.4844881889764,&quot;left&quot;:482.98125984251965,&quot;top&quot;:106.31551181102361,&quot;width&quot;:624.5687401574803}"/>
</p:tagLst>
</file>

<file path=ppt/tags/tag13.xml><?xml version="1.0" encoding="utf-8"?>
<p:tagLst xmlns:p="http://schemas.openxmlformats.org/presentationml/2006/main">
  <p:tag name="KSO_WM_DIAGRAM_VIRTUALLY_FRAME" val="{&quot;height&quot;:483.4844881889764,&quot;left&quot;:482.98125984251965,&quot;top&quot;:106.31551181102361,&quot;width&quot;:624.5687401574803}"/>
</p:tagLst>
</file>

<file path=ppt/tags/tag14.xml><?xml version="1.0" encoding="utf-8"?>
<p:tagLst xmlns:p="http://schemas.openxmlformats.org/presentationml/2006/main">
  <p:tag name="KSO_WM_DIAGRAM_VIRTUALLY_FRAME" val="{&quot;height&quot;:483.4844881889764,&quot;left&quot;:482.98125984251965,&quot;top&quot;:106.31551181102361,&quot;width&quot;:624.5687401574803}"/>
</p:tagLst>
</file>

<file path=ppt/tags/tag15.xml><?xml version="1.0" encoding="utf-8"?>
<p:tagLst xmlns:p="http://schemas.openxmlformats.org/presentationml/2006/main">
  <p:tag name="KSO_WM_DIAGRAM_VIRTUALLY_FRAME" val="{&quot;height&quot;:483.4844881889764,&quot;left&quot;:482.98125984251965,&quot;top&quot;:106.31551181102361,&quot;width&quot;:624.5687401574803}"/>
</p:tagLst>
</file>

<file path=ppt/tags/tag16.xml><?xml version="1.0" encoding="utf-8"?>
<p:tagLst xmlns:p="http://schemas.openxmlformats.org/presentationml/2006/main">
  <p:tag name="KSO_WM_DIAGRAM_VIRTUALLY_FRAME" val="{&quot;height&quot;:483.4844881889764,&quot;left&quot;:482.98125984251965,&quot;top&quot;:106.31551181102361,&quot;width&quot;:624.5687401574803}"/>
</p:tagLst>
</file>

<file path=ppt/tags/tag2.xml><?xml version="1.0" encoding="utf-8"?>
<p:tagLst xmlns:p="http://schemas.openxmlformats.org/presentationml/2006/main">
  <p:tag name="KSO_WM_DIAGRAM_VIRTUALLY_FRAME" val="{&quot;height&quot;:483.4844881889764,&quot;left&quot;:482.98125984251965,&quot;top&quot;:106.31551181102361,&quot;width&quot;:624.5687401574803}"/>
</p:tagLst>
</file>

<file path=ppt/tags/tag3.xml><?xml version="1.0" encoding="utf-8"?>
<p:tagLst xmlns:p="http://schemas.openxmlformats.org/presentationml/2006/main">
  <p:tag name="KSO_WM_DIAGRAM_VIRTUALLY_FRAME" val="{&quot;height&quot;:483.4844881889764,&quot;left&quot;:482.98125984251965,&quot;top&quot;:106.31551181102361,&quot;width&quot;:624.5687401574803}"/>
</p:tagLst>
</file>

<file path=ppt/tags/tag4.xml><?xml version="1.0" encoding="utf-8"?>
<p:tagLst xmlns:p="http://schemas.openxmlformats.org/presentationml/2006/main">
  <p:tag name="KSO_WM_DIAGRAM_VIRTUALLY_FRAME" val="{&quot;height&quot;:483.4844881889764,&quot;left&quot;:482.98125984251965,&quot;top&quot;:106.31551181102361,&quot;width&quot;:624.5687401574803}"/>
</p:tagLst>
</file>

<file path=ppt/tags/tag5.xml><?xml version="1.0" encoding="utf-8"?>
<p:tagLst xmlns:p="http://schemas.openxmlformats.org/presentationml/2006/main">
  <p:tag name="KSO_WM_DIAGRAM_VIRTUALLY_FRAME" val="{&quot;height&quot;:483.4844881889764,&quot;left&quot;:482.98125984251965,&quot;top&quot;:106.31551181102361,&quot;width&quot;:624.5687401574803}"/>
</p:tagLst>
</file>

<file path=ppt/tags/tag6.xml><?xml version="1.0" encoding="utf-8"?>
<p:tagLst xmlns:p="http://schemas.openxmlformats.org/presentationml/2006/main">
  <p:tag name="KSO_WM_DIAGRAM_VIRTUALLY_FRAME" val="{&quot;height&quot;:483.4844881889764,&quot;left&quot;:482.98125984251965,&quot;top&quot;:106.31551181102361,&quot;width&quot;:624.5687401574803}"/>
</p:tagLst>
</file>

<file path=ppt/tags/tag7.xml><?xml version="1.0" encoding="utf-8"?>
<p:tagLst xmlns:p="http://schemas.openxmlformats.org/presentationml/2006/main">
  <p:tag name="KSO_WM_DIAGRAM_VIRTUALLY_FRAME" val="{&quot;height&quot;:483.4844881889764,&quot;left&quot;:482.98125984251965,&quot;top&quot;:106.31551181102361,&quot;width&quot;:624.5687401574803}"/>
</p:tagLst>
</file>

<file path=ppt/tags/tag8.xml><?xml version="1.0" encoding="utf-8"?>
<p:tagLst xmlns:p="http://schemas.openxmlformats.org/presentationml/2006/main">
  <p:tag name="KSO_WM_DIAGRAM_VIRTUALLY_FRAME" val="{&quot;height&quot;:483.4844881889764,&quot;left&quot;:482.98125984251965,&quot;top&quot;:106.31551181102361,&quot;width&quot;:624.5687401574803}"/>
</p:tagLst>
</file>

<file path=ppt/tags/tag9.xml><?xml version="1.0" encoding="utf-8"?>
<p:tagLst xmlns:p="http://schemas.openxmlformats.org/presentationml/2006/main">
  <p:tag name="KSO_WM_DIAGRAM_VIRTUALLY_FRAME" val="{&quot;height&quot;:483.4844881889764,&quot;left&quot;:482.98125984251965,&quot;top&quot;:106.31551181102361,&quot;width&quot;:624.5687401574803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3722</Words>
  <Application>WPS Presentation</Application>
  <PresentationFormat>Custom</PresentationFormat>
  <Paragraphs>97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30" baseType="lpstr">
      <vt:lpstr>Arial</vt:lpstr>
      <vt:lpstr>SimSun</vt:lpstr>
      <vt:lpstr>Wingdings</vt:lpstr>
      <vt:lpstr>Lora</vt:lpstr>
      <vt:lpstr>Lora</vt:lpstr>
      <vt:lpstr>Lora</vt:lpstr>
      <vt:lpstr>Source Sans 3</vt:lpstr>
      <vt:lpstr>Source Sans 3</vt:lpstr>
      <vt:lpstr>Source Sans 3</vt:lpstr>
      <vt:lpstr>Lora Light</vt:lpstr>
      <vt:lpstr>AMGDT</vt:lpstr>
      <vt:lpstr>Lora Light</vt:lpstr>
      <vt:lpstr>Lora Light</vt:lpstr>
      <vt:lpstr>Source Sans 3</vt:lpstr>
      <vt:lpstr>Consolas</vt:lpstr>
      <vt:lpstr>Consolas</vt:lpstr>
      <vt:lpstr>Consolas</vt:lpstr>
      <vt:lpstr>Calibri</vt:lpstr>
      <vt:lpstr>Lora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SAJAD ALI</cp:lastModifiedBy>
  <cp:revision>87</cp:revision>
  <dcterms:created xsi:type="dcterms:W3CDTF">2025-12-09T22:33:00Z</dcterms:created>
  <dcterms:modified xsi:type="dcterms:W3CDTF">2025-12-11T15:35:42Z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60A59D14A6A14E7EB0625476058A8D53_12</vt:lpwstr>
  </property>
  <property fmtid="{D5CDD505-2E9C-101B-9397-08002B2CF9AE}" pid="3" name="KSOProductBuildVer">
    <vt:lpwstr>1033-12.2.0.23155</vt:lpwstr>
  </property>
</Properties>
</file>